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89" r:id="rId4"/>
    <p:sldMasterId id="2147483701" r:id="rId5"/>
    <p:sldMasterId id="2147483713" r:id="rId6"/>
  </p:sldMasterIdLst>
  <p:notesMasterIdLst>
    <p:notesMasterId r:id="rId26"/>
  </p:notesMasterIdLst>
  <p:sldIdLst>
    <p:sldId id="271" r:id="rId7"/>
    <p:sldId id="257" r:id="rId8"/>
    <p:sldId id="265" r:id="rId9"/>
    <p:sldId id="276" r:id="rId10"/>
    <p:sldId id="266" r:id="rId11"/>
    <p:sldId id="284" r:id="rId12"/>
    <p:sldId id="292" r:id="rId13"/>
    <p:sldId id="293" r:id="rId14"/>
    <p:sldId id="273" r:id="rId15"/>
    <p:sldId id="274" r:id="rId16"/>
    <p:sldId id="294" r:id="rId17"/>
    <p:sldId id="285" r:id="rId18"/>
    <p:sldId id="286" r:id="rId19"/>
    <p:sldId id="287" r:id="rId20"/>
    <p:sldId id="288" r:id="rId21"/>
    <p:sldId id="289" r:id="rId22"/>
    <p:sldId id="291" r:id="rId23"/>
    <p:sldId id="290" r:id="rId24"/>
    <p:sldId id="272" r:id="rId25"/>
  </p:sldIdLst>
  <p:sldSz cx="9144000" cy="6858000" type="screen4x3"/>
  <p:notesSz cx="6902450" cy="91630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viera ascencio" initials="j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A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3504" y="-14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pn\AppData\Roaming\Microsoft\Excel\Libro1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pn\AppData\Roaming\Microsoft\Excel\Libro1%20(version%201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pn\AppData\Roaming\Microsoft\Excel\Libro1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s-ES" dirty="0" smtClean="0">
                <a:solidFill>
                  <a:schemeClr val="tx1"/>
                </a:solidFill>
              </a:rPr>
              <a:t>Porcentaje</a:t>
            </a:r>
            <a:r>
              <a:rPr lang="es-ES" baseline="0" dirty="0" smtClean="0">
                <a:solidFill>
                  <a:schemeClr val="tx1"/>
                </a:solidFill>
              </a:rPr>
              <a:t> de Hombres y Mujeres en las 18 Misiones de N.U </a:t>
            </a:r>
            <a:endParaRPr lang="es-ES" dirty="0">
              <a:solidFill>
                <a:schemeClr val="tx1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971871440598"/>
          <c:y val="0.16812068503432306"/>
          <c:w val="0.78807358985787079"/>
          <c:h val="0.83187931496567724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Hoja1!$A$4:$A$5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Hoja1!$B$4:$B$5</c:f>
              <c:numCache>
                <c:formatCode>#,##0</c:formatCode>
                <c:ptCount val="2"/>
                <c:pt idx="0">
                  <c:v>101072</c:v>
                </c:pt>
                <c:pt idx="1">
                  <c:v>4408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4737582330510622"/>
          <c:y val="0.81537586586545197"/>
          <c:w val="0.18469964839300701"/>
          <c:h val="0.10148249112951198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s-CL"/>
        </a:p>
      </c:txPr>
    </c:legend>
    <c:plotVisOnly val="1"/>
    <c:dispBlanksAs val="zero"/>
    <c:showDLblsOverMax val="0"/>
  </c:chart>
  <c:spPr>
    <a:gradFill rotWithShape="1">
      <a:gsLst>
        <a:gs pos="0">
          <a:schemeClr val="accent1">
            <a:tint val="100000"/>
            <a:shade val="100000"/>
            <a:satMod val="130000"/>
          </a:schemeClr>
        </a:gs>
        <a:gs pos="100000">
          <a:schemeClr val="accent1">
            <a:tint val="50000"/>
            <a:shade val="100000"/>
            <a:satMod val="350000"/>
          </a:schemeClr>
        </a:gs>
      </a:gsLst>
      <a:lin ang="16200000" scaled="0"/>
    </a:gra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s-ES">
                <a:solidFill>
                  <a:schemeClr val="tx1"/>
                </a:solidFill>
              </a:rPr>
              <a:t>Porcentaje Hombres y Mujeres desplegadas en MINUSTAH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33838458871913E-2"/>
          <c:y val="0.2314744950411661"/>
          <c:w val="0.92806616154112775"/>
          <c:h val="0.73075961955499946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Hoja1!$A$19:$A$20</c:f>
              <c:strCache>
                <c:ptCount val="2"/>
                <c:pt idx="0">
                  <c:v>HOMBRES</c:v>
                </c:pt>
                <c:pt idx="1">
                  <c:v>MUJRES</c:v>
                </c:pt>
              </c:strCache>
            </c:strRef>
          </c:cat>
          <c:val>
            <c:numRef>
              <c:f>Hoja1!$B$19:$B$20</c:f>
              <c:numCache>
                <c:formatCode>General</c:formatCode>
                <c:ptCount val="2"/>
                <c:pt idx="0">
                  <c:v>4460</c:v>
                </c:pt>
                <c:pt idx="1">
                  <c:v>347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38971574307928514"/>
          <c:y val="0.83325139865261799"/>
          <c:w val="0.42811568365275121"/>
          <c:h val="0.11247396410443497"/>
        </c:manualLayout>
      </c:layout>
      <c:overlay val="0"/>
      <c:spPr>
        <a:solidFill>
          <a:schemeClr val="bg1"/>
        </a:solidFill>
        <a:ln w="9525">
          <a:solidFill>
            <a:schemeClr val="tx1"/>
          </a:solidFill>
        </a:ln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s-CL"/>
        </a:p>
      </c:txPr>
    </c:legend>
    <c:plotVisOnly val="1"/>
    <c:dispBlanksAs val="zero"/>
    <c:showDLblsOverMax val="0"/>
  </c:chart>
  <c:spPr>
    <a:gradFill rotWithShape="1">
      <a:gsLst>
        <a:gs pos="0">
          <a:schemeClr val="accent3">
            <a:tint val="100000"/>
            <a:shade val="100000"/>
            <a:satMod val="130000"/>
          </a:schemeClr>
        </a:gs>
        <a:gs pos="100000">
          <a:schemeClr val="accent3">
            <a:tint val="50000"/>
            <a:shade val="100000"/>
            <a:satMod val="350000"/>
          </a:schemeClr>
        </a:gs>
      </a:gsLst>
      <a:lin ang="16200000" scaled="0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30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s-C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Grado de Cumplimiento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Hoja1!$C$33:$C$36</c:f>
              <c:strCache>
                <c:ptCount val="4"/>
                <c:pt idx="0">
                  <c:v>Prevención</c:v>
                </c:pt>
                <c:pt idx="1">
                  <c:v>Participación</c:v>
                </c:pt>
                <c:pt idx="2">
                  <c:v>Protección</c:v>
                </c:pt>
                <c:pt idx="3">
                  <c:v>Socorro y Recuperación</c:v>
                </c:pt>
              </c:strCache>
            </c:strRef>
          </c:cat>
          <c:val>
            <c:numRef>
              <c:f>Hoja1!$D$33:$D$36</c:f>
              <c:numCache>
                <c:formatCode>0%</c:formatCode>
                <c:ptCount val="4"/>
                <c:pt idx="0">
                  <c:v>0.5</c:v>
                </c:pt>
                <c:pt idx="1">
                  <c:v>0.25</c:v>
                </c:pt>
                <c:pt idx="2">
                  <c:v>0.22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87174656"/>
        <c:axId val="81313088"/>
        <c:axId val="0"/>
      </c:bar3DChart>
      <c:catAx>
        <c:axId val="87174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Ámbitos de Acción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81313088"/>
        <c:crosses val="autoZero"/>
        <c:auto val="1"/>
        <c:lblAlgn val="ctr"/>
        <c:lblOffset val="100"/>
        <c:noMultiLvlLbl val="0"/>
      </c:catAx>
      <c:valAx>
        <c:axId val="813130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87174656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5">
            <a:tint val="100000"/>
            <a:shade val="100000"/>
            <a:satMod val="130000"/>
          </a:schemeClr>
        </a:gs>
        <a:gs pos="100000">
          <a:schemeClr val="accent5">
            <a:tint val="50000"/>
            <a:shade val="100000"/>
            <a:satMod val="350000"/>
          </a:schemeClr>
        </a:gs>
      </a:gsLst>
      <a:lin ang="16200000" scaled="0"/>
    </a:gradFill>
    <a:ln w="57150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30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tx1"/>
          </a:solidFill>
          <a:latin typeface="+mn-lt"/>
          <a:ea typeface="+mn-ea"/>
          <a:cs typeface="+mn-cs"/>
        </a:defRPr>
      </a:pPr>
      <a:endParaRPr lang="es-C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0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10013" y="0"/>
            <a:ext cx="2990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3CDE1-BD08-4058-882A-C93630105731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7388"/>
            <a:ext cx="4581525" cy="3435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0563" y="4352925"/>
            <a:ext cx="5521325" cy="41227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02675"/>
            <a:ext cx="299085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10013" y="8702675"/>
            <a:ext cx="299085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3EDC1-3CE4-4970-8834-CA43F2DECBE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3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2BDF3-780D-4611-AF07-16D597CE2826}" type="slidenum">
              <a:rPr lang="es-CL" smtClean="0"/>
              <a:pPr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1699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2BDF3-780D-4611-AF07-16D597CE2826}" type="slidenum">
              <a:rPr lang="es-CL" smtClean="0"/>
              <a:pPr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169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3742B422-025B-40CD-AA2E-394E88E29905}" type="datetimeFigureOut">
              <a:rPr lang="es-ES" smtClean="0"/>
              <a:pPr/>
              <a:t>09/11/2015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53038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37137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593131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AA90488-9EA0-4434-88CD-877538E84049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F38D5F7-24F7-44E2-BEED-916B07DF378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9443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2D25C0B-0A5D-4FDB-ADD6-5C25A6956DFE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59CF7E8-F97F-4BA1-BA35-C6B5AB2C4B2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2251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E42D762-4E1D-4198-8AAD-05DCD9F28558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EF514F8-6C6E-4EF8-9AC5-58D5A3B6B10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4951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D40A96D-3026-4E73-8BBA-AFA96639E3BB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8A7A19A-A544-4E46-BBA1-CB850C18E8B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925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E57B1D0-219E-4A5F-A2AC-E22B06D17F22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CBBD044-809C-4331-A51E-265821BA460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7105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BF79EFE-ED4D-4100-AEBD-2204C6E0C730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64A0949-01B5-46FD-8CD0-080734F2320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0001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A9D0C18-4F1D-40CD-8CE2-4DFD31693993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B3DD012-CA66-418E-B39E-BAF0BC70A49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3974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DC5D4AF-6F2A-4DE8-9119-6DF3E96E9730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87104FD-2AB9-4E1A-A8CF-57F412A6B7D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050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89639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21CDB76-2385-4CFE-8E0B-D111E1C02110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C3DABAF-B6EC-4870-9C61-E5D2BCD4E9F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9787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1041D93-40E4-4A3B-A10D-006961E9F0F5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9C69BAE-C1FE-42C2-A06C-5A5DCC7ADAD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0537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839244D-00CC-4A2C-9FA5-D2F0139A362E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FE8333C-7021-474A-81B8-A8B27100F4C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9810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8125D97-B9BD-4BF6-AEF6-68599CFE4A1A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A46E8E4-C09B-452B-B065-3FB6D76696D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54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6D8196C-2B76-4E3B-802A-CD84B4646457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4979884-ED3D-4945-BA46-385EDBBBCB0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3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F881C89-CBA8-446F-B442-58EDBC70C24F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FC921E1-1779-48C9-98F2-4DDC57130A9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77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2741B12-42A9-4956-8FBC-15A25015FD5A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26CA996-E33F-4280-A42D-6D26ABB0140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89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3742B422-025B-40CD-AA2E-394E88E29905}" type="datetimeFigureOut">
              <a:rPr lang="es-ES" smtClean="0"/>
              <a:pPr/>
              <a:t>09/11/2015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530381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89639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3742B422-025B-40CD-AA2E-394E88E29905}" type="datetimeFigureOut">
              <a:rPr lang="es-ES" smtClean="0"/>
              <a:pPr/>
              <a:t>09/11/2015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22788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3742B422-025B-40CD-AA2E-394E88E29905}" type="datetimeFigureOut">
              <a:rPr lang="es-ES" smtClean="0"/>
              <a:pPr/>
              <a:t>09/11/2015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227885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3742B422-025B-40CD-AA2E-394E88E29905}" type="datetimeFigureOut">
              <a:rPr lang="es-ES" smtClean="0"/>
              <a:pPr/>
              <a:t>09/11/2015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515396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3742B422-025B-40CD-AA2E-394E88E29905}" type="datetimeFigureOut">
              <a:rPr lang="es-ES" smtClean="0"/>
              <a:pPr/>
              <a:t>09/11/2015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79235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964621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724148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744662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878775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371372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593131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AA90488-9EA0-4434-88CD-877538E84049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F38D5F7-24F7-44E2-BEED-916B07DF378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9443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2D25C0B-0A5D-4FDB-ADD6-5C25A6956DFE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59CF7E8-F97F-4BA1-BA35-C6B5AB2C4B2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225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3742B422-025B-40CD-AA2E-394E88E29905}" type="datetimeFigureOut">
              <a:rPr lang="es-ES" smtClean="0"/>
              <a:pPr/>
              <a:t>09/11/2015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515396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E42D762-4E1D-4198-8AAD-05DCD9F28558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EF514F8-6C6E-4EF8-9AC5-58D5A3B6B10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4951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D40A96D-3026-4E73-8BBA-AFA96639E3BB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8A7A19A-A544-4E46-BBA1-CB850C18E8B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9257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E57B1D0-219E-4A5F-A2AC-E22B06D17F22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CBBD044-809C-4331-A51E-265821BA460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7105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BF79EFE-ED4D-4100-AEBD-2204C6E0C730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64A0949-01B5-46FD-8CD0-080734F2320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0001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A9D0C18-4F1D-40CD-8CE2-4DFD31693993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B3DD012-CA66-418E-B39E-BAF0BC70A49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3974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DC5D4AF-6F2A-4DE8-9119-6DF3E96E9730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87104FD-2AB9-4E1A-A8CF-57F412A6B7D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0503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21CDB76-2385-4CFE-8E0B-D111E1C02110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C3DABAF-B6EC-4870-9C61-E5D2BCD4E9F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9787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1041D93-40E4-4A3B-A10D-006961E9F0F5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9C69BAE-C1FE-42C2-A06C-5A5DCC7ADAD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0537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839244D-00CC-4A2C-9FA5-D2F0139A362E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FE8333C-7021-474A-81B8-A8B27100F4C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9810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8125D97-B9BD-4BF6-AEF6-68599CFE4A1A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A46E8E4-C09B-452B-B065-3FB6D76696D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5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3742B422-025B-40CD-AA2E-394E88E29905}" type="datetimeFigureOut">
              <a:rPr lang="es-ES" smtClean="0"/>
              <a:pPr/>
              <a:t>09/11/2015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792358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6D8196C-2B76-4E3B-802A-CD84B4646457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4979884-ED3D-4945-BA46-385EDBBBCB0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35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F881C89-CBA8-446F-B442-58EDBC70C24F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FC921E1-1779-48C9-98F2-4DDC57130A9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776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2741B12-42A9-4956-8FBC-15A25015FD5A}" type="datetime1">
              <a:rPr lang="en-US"/>
              <a:pPr>
                <a:defRPr/>
              </a:pPr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26CA996-E33F-4280-A42D-6D26ABB0140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8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964621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72414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74466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87877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n-US" altLang="en-US" smtClean="0"/>
          </a:p>
        </p:txBody>
      </p:sp>
      <p:sp>
        <p:nvSpPr>
          <p:cNvPr id="2054" name="Rectangle 70"/>
          <p:cNvSpPr>
            <a:spLocks noChangeArrowheads="1"/>
          </p:cNvSpPr>
          <p:nvPr/>
        </p:nvSpPr>
        <p:spPr bwMode="auto">
          <a:xfrm>
            <a:off x="7156450" y="2117725"/>
            <a:ext cx="817563" cy="20320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71"/>
          <p:cNvSpPr>
            <a:spLocks noChangeArrowheads="1"/>
          </p:cNvSpPr>
          <p:nvPr/>
        </p:nvSpPr>
        <p:spPr bwMode="auto">
          <a:xfrm>
            <a:off x="7974013" y="2117725"/>
            <a:ext cx="1174750" cy="20320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2176463"/>
            <a:ext cx="1009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3690938"/>
            <a:ext cx="9810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2179638"/>
            <a:ext cx="635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5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076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9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fld id="{FA7F7809-8ED8-4628-8205-B3B52497354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n-US" altLang="en-US" smtClean="0"/>
          </a:p>
        </p:txBody>
      </p:sp>
      <p:sp>
        <p:nvSpPr>
          <p:cNvPr id="2054" name="Rectangle 70"/>
          <p:cNvSpPr>
            <a:spLocks noChangeArrowheads="1"/>
          </p:cNvSpPr>
          <p:nvPr/>
        </p:nvSpPr>
        <p:spPr bwMode="auto">
          <a:xfrm>
            <a:off x="7156450" y="2117725"/>
            <a:ext cx="817563" cy="20320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71"/>
          <p:cNvSpPr>
            <a:spLocks noChangeArrowheads="1"/>
          </p:cNvSpPr>
          <p:nvPr/>
        </p:nvSpPr>
        <p:spPr bwMode="auto">
          <a:xfrm>
            <a:off x="7974013" y="2117725"/>
            <a:ext cx="1174750" cy="20320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2176463"/>
            <a:ext cx="1009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3690938"/>
            <a:ext cx="9810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2179638"/>
            <a:ext cx="635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/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5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076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9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s-E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contenido"/>
          <p:cNvSpPr txBox="1">
            <a:spLocks/>
          </p:cNvSpPr>
          <p:nvPr/>
        </p:nvSpPr>
        <p:spPr>
          <a:xfrm>
            <a:off x="323528" y="1988840"/>
            <a:ext cx="4482380" cy="1242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300"/>
              </a:spcAft>
            </a:pPr>
            <a:endParaRPr lang="es-ES" sz="1800" b="1" dirty="0">
              <a:solidFill>
                <a:srgbClr val="005F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2 Subtítulo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3672408" cy="360040"/>
          </a:xfrm>
        </p:spPr>
        <p:txBody>
          <a:bodyPr>
            <a:normAutofit/>
          </a:bodyPr>
          <a:lstStyle/>
          <a:p>
            <a:pPr algn="l"/>
            <a:r>
              <a:rPr lang="es-ES" sz="1200" dirty="0" smtClean="0">
                <a:solidFill>
                  <a:srgbClr val="005F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Santiago, 09 de Noviembre de 2015</a:t>
            </a:r>
            <a:endParaRPr lang="es-ES" sz="1200" dirty="0">
              <a:solidFill>
                <a:srgbClr val="005F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 descr="D:\ASUNTOS INSTITUCIONALES\2015\-  1325 GENERO\Logos\logos-unidos_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52050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5536" y="1628800"/>
            <a:ext cx="6462464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s-ES" b="1" dirty="0" smtClean="0">
                <a:solidFill>
                  <a:srgbClr val="005F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MESA INTERMINISTERIAL </a:t>
            </a:r>
            <a:r>
              <a:rPr lang="es-ES" dirty="0" smtClean="0">
                <a:solidFill>
                  <a:srgbClr val="005F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EL CUMPLIMIENTO DEL 2° PLAN DE ACCIÓN NACIONAL </a:t>
            </a:r>
          </a:p>
          <a:p>
            <a:pPr>
              <a:spcAft>
                <a:spcPts val="300"/>
              </a:spcAft>
            </a:pPr>
            <a:r>
              <a:rPr lang="es-ES" dirty="0" smtClean="0">
                <a:solidFill>
                  <a:srgbClr val="005F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LA IMPLEMENTACIÓN DE LA </a:t>
            </a:r>
          </a:p>
          <a:p>
            <a:pPr>
              <a:spcAft>
                <a:spcPts val="300"/>
              </a:spcAft>
            </a:pPr>
            <a:r>
              <a:rPr lang="es-ES" b="1" dirty="0" smtClean="0">
                <a:solidFill>
                  <a:srgbClr val="005F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RESOLUCIÓN 1325/2000</a:t>
            </a:r>
          </a:p>
          <a:p>
            <a:pPr>
              <a:spcAft>
                <a:spcPts val="300"/>
              </a:spcAft>
            </a:pPr>
            <a:r>
              <a:rPr lang="es-ES" dirty="0" smtClean="0">
                <a:solidFill>
                  <a:srgbClr val="005F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Evaluación preliminar-equipo técnico</a:t>
            </a:r>
            <a:endParaRPr lang="es-ES" dirty="0">
              <a:solidFill>
                <a:srgbClr val="005F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14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EVALUACIÓN GENERAL SEGUNDO PLAN DE ACCION NACIONAL RESOLUCION CSNU 1325 (2000)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L" dirty="0" smtClean="0">
                <a:solidFill>
                  <a:srgbClr val="005FA1"/>
                </a:solidFill>
              </a:rPr>
              <a:t>De un total de 28 metas que establece el plan, y considerando que hay algunas de cumplimiento anual y otras que deben ser cumplidas una vez durante la vigencia del plan, se registra un 43% de cumplimiento.</a:t>
            </a:r>
          </a:p>
          <a:p>
            <a:pPr marL="0" indent="0" algn="just">
              <a:buNone/>
            </a:pPr>
            <a:r>
              <a:rPr lang="es-CL" dirty="0" smtClean="0">
                <a:solidFill>
                  <a:srgbClr val="005FA1"/>
                </a:solidFill>
              </a:rPr>
              <a:t>Falta aun información por recibir, por lo que solo se trata de una evaluación preliminar.</a:t>
            </a:r>
          </a:p>
          <a:p>
            <a:pPr marL="0" indent="0" algn="just">
              <a:buNone/>
            </a:pPr>
            <a:endParaRPr lang="es-CL" dirty="0" smtClean="0">
              <a:solidFill>
                <a:srgbClr val="005FA1"/>
              </a:solidFill>
            </a:endParaRPr>
          </a:p>
          <a:p>
            <a:pPr algn="just"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</a:rPr>
              <a:t>Ámbito de </a:t>
            </a:r>
            <a:r>
              <a:rPr lang="es-CL" dirty="0">
                <a:solidFill>
                  <a:srgbClr val="005FA1"/>
                </a:solidFill>
              </a:rPr>
              <a:t>P</a:t>
            </a:r>
            <a:r>
              <a:rPr lang="es-CL" dirty="0" smtClean="0">
                <a:solidFill>
                  <a:srgbClr val="005FA1"/>
                </a:solidFill>
              </a:rPr>
              <a:t>revención: 6/12 metas cumplidas</a:t>
            </a:r>
          </a:p>
          <a:p>
            <a:pPr algn="just"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</a:rPr>
              <a:t>Ámbito de Participacion: ¼ metas cumplidas</a:t>
            </a:r>
          </a:p>
          <a:p>
            <a:pPr algn="just"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</a:rPr>
              <a:t>Ámbito de Proteccion 2/9 metas cumplidas</a:t>
            </a:r>
          </a:p>
          <a:p>
            <a:pPr algn="just"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</a:rPr>
              <a:t>Ámbito de Socorro y Recuperacion: 3/3 metas cumplidas</a:t>
            </a:r>
          </a:p>
          <a:p>
            <a:pPr marL="0" indent="0">
              <a:buNone/>
            </a:pPr>
            <a:endParaRPr lang="es-C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 smtClean="0"/>
              <a:t>EVALUACION PRELIMINAR DE AVANCE EN EL CUMPLIMIENTO DEL 2° PLAN DE ACCION NACIONAL </a:t>
            </a:r>
            <a:endParaRPr lang="es-ES" sz="2000" b="1" dirty="0"/>
          </a:p>
        </p:txBody>
      </p:sp>
      <p:graphicFrame>
        <p:nvGraphicFramePr>
          <p:cNvPr id="4" name="7 Gráfico"/>
          <p:cNvGraphicFramePr>
            <a:graphicFrameLocks noGrp="1"/>
          </p:cNvGraphicFramePr>
          <p:nvPr>
            <p:ph idx="1"/>
          </p:nvPr>
        </p:nvGraphicFramePr>
        <p:xfrm>
          <a:off x="152400" y="1477963"/>
          <a:ext cx="8177213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EVALUACIÓN GENERAL SEGUNDO PLAN DE ACCION NACIONAL RESOLUCION CSNU 1325 (2000)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07504" y="1340768"/>
            <a:ext cx="8177213" cy="4093914"/>
          </a:xfrm>
        </p:spPr>
        <p:txBody>
          <a:bodyPr/>
          <a:lstStyle/>
          <a:p>
            <a:pPr>
              <a:buNone/>
            </a:pPr>
            <a:r>
              <a:rPr lang="es-CL" b="1" u="sng" dirty="0" smtClean="0">
                <a:solidFill>
                  <a:srgbClr val="005FA1"/>
                </a:solidFill>
              </a:rPr>
              <a:t>ÁMBITO TEMÁTICO DE PREVENCIÓN</a:t>
            </a:r>
          </a:p>
          <a:p>
            <a:endParaRPr lang="es-CL" dirty="0" smtClean="0">
              <a:solidFill>
                <a:srgbClr val="005FA1"/>
              </a:solidFill>
            </a:endParaRPr>
          </a:p>
          <a:p>
            <a:pPr algn="just"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</a:rPr>
              <a:t>Se constata un esfuerzo progresivo por impartir capacitaciones, talleres y contenidos en las escuelas, academias, y en CECOPAC. </a:t>
            </a:r>
          </a:p>
          <a:p>
            <a:pPr algn="just"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</a:rPr>
              <a:t>Se destaca la promoción de artículos académicos y líneas de investigación, especialmente por la ANEPE.</a:t>
            </a:r>
          </a:p>
          <a:p>
            <a:pPr algn="just"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</a:rPr>
              <a:t>Se destaca el aporte en cuanto a contenidos y metodología del Taller Regional de Formación en Género y Seguridad realizado en junio de este año con CEPAL y UNFPA.</a:t>
            </a:r>
          </a:p>
          <a:p>
            <a:pPr algn="just"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</a:rPr>
              <a:t>Se destaca el trabajo del Punto Focal de Género que representa a las fuerzas chilenas desplegadas en Haití.</a:t>
            </a:r>
          </a:p>
          <a:p>
            <a:pPr algn="just"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</a:rPr>
              <a:t>No se registra trabajo post despliegue.</a:t>
            </a:r>
          </a:p>
          <a:p>
            <a:pPr algn="just"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</a:rPr>
              <a:t>No hay mayor desarrollo de las actividades que dicen relación con las pautas de conducta para proteger derechos humanos de mujeres y niñas en operaciones de paz.</a:t>
            </a:r>
          </a:p>
          <a:p>
            <a:endParaRPr lang="es-CL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EVALUACIÓN GENERAL SEGUNDO PLAN DE ACCION NACIONAL RESOLUCION CSNU 1325 (2000)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CL" b="1" u="sng" dirty="0" smtClean="0">
                <a:solidFill>
                  <a:srgbClr val="005FA1"/>
                </a:solidFill>
              </a:rPr>
              <a:t>ÁMBITO TEMÁTICO DE PARTICIPACIÓN </a:t>
            </a:r>
          </a:p>
          <a:p>
            <a:pPr algn="just"/>
            <a:endParaRPr lang="es-CL" dirty="0" smtClean="0">
              <a:solidFill>
                <a:srgbClr val="005FA1"/>
              </a:solidFill>
            </a:endParaRPr>
          </a:p>
          <a:p>
            <a:pPr algn="just"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</a:rPr>
              <a:t>No se registra mayor desarrollo en cuanto a la promoción de medidas tendientes a fomentar la participación de mujeres en misiones de paz, ni en el ámbito político ni en el militar.</a:t>
            </a:r>
          </a:p>
          <a:p>
            <a:pPr algn="just">
              <a:buNone/>
            </a:pPr>
            <a:endParaRPr lang="es-CL" dirty="0" smtClean="0">
              <a:solidFill>
                <a:srgbClr val="005FA1"/>
              </a:solidFill>
            </a:endParaRPr>
          </a:p>
          <a:p>
            <a:pPr algn="just"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</a:rPr>
              <a:t>Se ha comenzado a construir, en una fase inicial, una relación con la sociedad civil a través de su consideración en actividades impulsadas desde esta Mesa.</a:t>
            </a:r>
            <a:endParaRPr lang="en-US" dirty="0">
              <a:solidFill>
                <a:srgbClr val="005FA1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EVALUACIÓN GENERAL SEGUNDO PLAN DE ACCION NACIONAL RESOLUCION CSNU 1325 (2000)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L" b="1" u="sng" dirty="0" smtClean="0">
                <a:solidFill>
                  <a:srgbClr val="005FA1"/>
                </a:solidFill>
              </a:rPr>
              <a:t>ÁMBITO TEMÁTICO DE PROTECCIÓN</a:t>
            </a:r>
          </a:p>
          <a:p>
            <a:pPr>
              <a:buNone/>
            </a:pPr>
            <a:endParaRPr lang="es-CL" dirty="0" smtClean="0">
              <a:solidFill>
                <a:srgbClr val="005FA1"/>
              </a:solidFill>
            </a:endParaRPr>
          </a:p>
          <a:p>
            <a:pPr algn="just"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</a:rPr>
              <a:t>En el cumplimiento de las metas de este ámbito también se destaca el rol del Taller Regional de Formación en Género y Seguridad y la labor del Punto Focal de Género en Haití.</a:t>
            </a:r>
          </a:p>
          <a:p>
            <a:pPr algn="just"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</a:rPr>
              <a:t>Se requiere mayor trabajo orientado hacia la </a:t>
            </a:r>
            <a:r>
              <a:rPr lang="es-ES" dirty="0" smtClean="0">
                <a:solidFill>
                  <a:srgbClr val="005FA1"/>
                </a:solidFill>
              </a:rPr>
              <a:t>difusión de los instrumentos internacionales vinculados a la protección de los derechos humanos de mujeres y niñas.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EVALUACIÓN GENERAL SEGUNDO PLAN DE ACCION NACIONAL RESOLUCION CSNU 1325 (2000)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CL" b="1" u="sng" dirty="0" smtClean="0">
                <a:solidFill>
                  <a:srgbClr val="005FA1"/>
                </a:solidFill>
              </a:rPr>
              <a:t>ÁMBITO TEMÁTICO DE SOCORRO Y RECUPERACIÓN</a:t>
            </a:r>
          </a:p>
          <a:p>
            <a:pPr algn="just">
              <a:buNone/>
            </a:pPr>
            <a:endParaRPr lang="es-CL" dirty="0" smtClean="0"/>
          </a:p>
          <a:p>
            <a:pPr algn="just">
              <a:buFont typeface="Wingdings" charset="2"/>
              <a:buChar char="Ø"/>
            </a:pPr>
            <a:r>
              <a:rPr lang="es-ES" dirty="0" smtClean="0">
                <a:solidFill>
                  <a:srgbClr val="005FA1"/>
                </a:solidFill>
              </a:rPr>
              <a:t>Se destacan las coordinaciones y actividades realizadas durante el año para visibilizar la importancia de la Resolución 1325,  tanto en el ámbito de Naciones Unidas, del Consejo de Seguridad, como a nivel regional junto a Agencias del Sistema de Naciones Unidas.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800" b="1" dirty="0"/>
              <a:t>DESAFÍOS</a:t>
            </a:r>
            <a:endParaRPr lang="es-CL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Font typeface="Wingdings" charset="2"/>
              <a:buChar char="Ø"/>
            </a:pPr>
            <a:r>
              <a:rPr lang="es-MX" b="1" u="sng" dirty="0" smtClean="0">
                <a:solidFill>
                  <a:srgbClr val="005FA1"/>
                </a:solidFill>
              </a:rPr>
              <a:t>Aumentar y profundizar la incorporación de la perspectiva de género, violencia sexual y derechos humanos en la  capacitación y educación en las operaciones de paz </a:t>
            </a:r>
            <a:r>
              <a:rPr lang="es-MX" dirty="0" smtClean="0">
                <a:solidFill>
                  <a:srgbClr val="005FA1"/>
                </a:solidFill>
              </a:rPr>
              <a:t>en las instituciones policiales y militares, así como en el personal civil que participa de ellas o en alguna etapa de los procesos de resolución de conflictos o post conflicto. </a:t>
            </a:r>
          </a:p>
          <a:p>
            <a:pPr lvl="0" algn="just">
              <a:buNone/>
            </a:pPr>
            <a:endParaRPr lang="es-MX" dirty="0" smtClean="0">
              <a:solidFill>
                <a:srgbClr val="005FA1"/>
              </a:solidFill>
            </a:endParaRPr>
          </a:p>
          <a:p>
            <a:pPr lvl="0" algn="just">
              <a:buFont typeface="Wingdings" charset="2"/>
              <a:buChar char="Ø"/>
            </a:pPr>
            <a:r>
              <a:rPr lang="es-MX" b="1" u="sng" dirty="0" smtClean="0">
                <a:solidFill>
                  <a:srgbClr val="005FA1"/>
                </a:solidFill>
              </a:rPr>
              <a:t>Promover la reflexión y estudio en el ámbito académico en materia de mujer,  paz y seguridad. </a:t>
            </a:r>
            <a:r>
              <a:rPr lang="es-MX" dirty="0" smtClean="0">
                <a:solidFill>
                  <a:srgbClr val="005FA1"/>
                </a:solidFill>
              </a:rPr>
              <a:t>Incentivar a las instituciones académicas a potenciar áreas de estudios e investigación en este tema.  </a:t>
            </a:r>
            <a:r>
              <a:rPr lang="es-MX" u="sng" dirty="0" smtClean="0">
                <a:solidFill>
                  <a:srgbClr val="005FA1"/>
                </a:solidFill>
              </a:rPr>
              <a:t>Lanzamiento de concurso de ensayos.</a:t>
            </a:r>
            <a:endParaRPr lang="es-CL" u="sng" dirty="0" smtClean="0">
              <a:solidFill>
                <a:srgbClr val="005FA1"/>
              </a:solidFill>
            </a:endParaRPr>
          </a:p>
          <a:p>
            <a:pPr lvl="0"/>
            <a:endParaRPr lang="es-MX" dirty="0" smtClean="0">
              <a:solidFill>
                <a:srgbClr val="005FA1"/>
              </a:solidFill>
            </a:endParaRPr>
          </a:p>
          <a:p>
            <a:pPr marL="0" indent="0">
              <a:buNone/>
            </a:pPr>
            <a:r>
              <a:rPr lang="es-MX" dirty="0" smtClean="0"/>
              <a:t> </a:t>
            </a:r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939361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800" b="1" dirty="0" smtClean="0"/>
              <a:t>DESAFÍOS</a:t>
            </a:r>
            <a:endParaRPr lang="es-CL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12776"/>
            <a:ext cx="8177213" cy="4525962"/>
          </a:xfrm>
        </p:spPr>
        <p:txBody>
          <a:bodyPr/>
          <a:lstStyle/>
          <a:p>
            <a:pPr lvl="0" algn="just">
              <a:buFont typeface="Wingdings" charset="2"/>
              <a:buChar char="Ø"/>
            </a:pPr>
            <a:r>
              <a:rPr lang="es-MX" b="1" u="sng" dirty="0" smtClean="0">
                <a:solidFill>
                  <a:srgbClr val="005FA1"/>
                </a:solidFill>
              </a:rPr>
              <a:t>Promover la participación de las mujeres en los proceso de toma de decisiones en materia de paz y  seguridad</a:t>
            </a:r>
            <a:r>
              <a:rPr lang="es-MX" dirty="0" smtClean="0">
                <a:solidFill>
                  <a:srgbClr val="005FA1"/>
                </a:solidFill>
              </a:rPr>
              <a:t>, tanto en  las operaciones </a:t>
            </a:r>
            <a:r>
              <a:rPr lang="es-MX" dirty="0">
                <a:solidFill>
                  <a:srgbClr val="005FA1"/>
                </a:solidFill>
              </a:rPr>
              <a:t>de paz </a:t>
            </a:r>
            <a:r>
              <a:rPr lang="es-MX" dirty="0" smtClean="0">
                <a:solidFill>
                  <a:srgbClr val="005FA1"/>
                </a:solidFill>
              </a:rPr>
              <a:t>como en </a:t>
            </a:r>
            <a:r>
              <a:rPr lang="es-MX" dirty="0">
                <a:solidFill>
                  <a:srgbClr val="005FA1"/>
                </a:solidFill>
              </a:rPr>
              <a:t>cargos </a:t>
            </a:r>
            <a:r>
              <a:rPr lang="es-MX" dirty="0" smtClean="0">
                <a:solidFill>
                  <a:srgbClr val="005FA1"/>
                </a:solidFill>
              </a:rPr>
              <a:t>de decisión política y de seguridad internacional.</a:t>
            </a:r>
          </a:p>
          <a:p>
            <a:pPr marL="0" lvl="0" indent="0" algn="just">
              <a:buNone/>
            </a:pPr>
            <a:endParaRPr lang="es-MX" dirty="0" smtClean="0">
              <a:solidFill>
                <a:srgbClr val="005FA1"/>
              </a:solidFill>
            </a:endParaRPr>
          </a:p>
          <a:p>
            <a:pPr marL="0" lvl="0" indent="0" algn="just">
              <a:buNone/>
            </a:pPr>
            <a:r>
              <a:rPr lang="es-MX" dirty="0" smtClean="0">
                <a:solidFill>
                  <a:srgbClr val="005FA1"/>
                </a:solidFill>
              </a:rPr>
              <a:t>	El Consejo de Seguridad a través de la adopción de Resolución 	2242(2015) </a:t>
            </a:r>
            <a:r>
              <a:rPr lang="es-CL" dirty="0" smtClean="0">
                <a:solidFill>
                  <a:srgbClr val="005FA1"/>
                </a:solidFill>
              </a:rPr>
              <a:t>reiteró su llamado a los Estados Miembros para velar por 	una mayor representación de las mujeres en todos los niveles de 	decisión para la prevención y solución de conflictos.</a:t>
            </a:r>
          </a:p>
          <a:p>
            <a:pPr marL="0" indent="0" algn="just">
              <a:buNone/>
            </a:pPr>
            <a:endParaRPr lang="es-CL" dirty="0" smtClean="0">
              <a:solidFill>
                <a:srgbClr val="005FA1"/>
              </a:solidFill>
            </a:endParaRPr>
          </a:p>
          <a:p>
            <a:pPr marL="0" indent="0" algn="just">
              <a:buNone/>
            </a:pPr>
            <a:r>
              <a:rPr lang="es-CL" dirty="0" smtClean="0">
                <a:solidFill>
                  <a:srgbClr val="005FA1"/>
                </a:solidFill>
              </a:rPr>
              <a:t>	También alienta a quienes apoyan los procesos de paz a que faciliten la 	inclusión significativa de las mujeres en las delegaciones de las partes 	negociadoras en las conversaciones de paz.</a:t>
            </a:r>
            <a:r>
              <a:rPr lang="es-MX" dirty="0" smtClean="0">
                <a:solidFill>
                  <a:srgbClr val="005FA1"/>
                </a:solidFill>
              </a:rPr>
              <a:t> </a:t>
            </a:r>
            <a:endParaRPr lang="es-CL" dirty="0" smtClean="0">
              <a:solidFill>
                <a:srgbClr val="005FA1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2894316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800" b="1" dirty="0"/>
              <a:t>DESAFÍOS</a:t>
            </a:r>
            <a:endParaRPr lang="es-CL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980728"/>
            <a:ext cx="8177213" cy="5023197"/>
          </a:xfrm>
        </p:spPr>
        <p:txBody>
          <a:bodyPr/>
          <a:lstStyle/>
          <a:p>
            <a:pPr lvl="0" algn="just">
              <a:buFont typeface="Wingdings" charset="2"/>
              <a:buChar char="Ø"/>
            </a:pPr>
            <a:r>
              <a:rPr lang="es-MX" b="1" u="sng" dirty="0" smtClean="0">
                <a:solidFill>
                  <a:srgbClr val="005FA1"/>
                </a:solidFill>
              </a:rPr>
              <a:t>Fortalecer las acciones realizadas por punto focal de género Haití, </a:t>
            </a:r>
            <a:r>
              <a:rPr lang="es-MX" dirty="0" smtClean="0">
                <a:solidFill>
                  <a:srgbClr val="005FA1"/>
                </a:solidFill>
              </a:rPr>
              <a:t>visibilizarlas y potenciarlas desde el trabajo de la mesa interministerial.</a:t>
            </a:r>
          </a:p>
          <a:p>
            <a:pPr marL="0" lvl="0" indent="0" algn="just">
              <a:buNone/>
            </a:pPr>
            <a:endParaRPr lang="es-CL" dirty="0" smtClean="0">
              <a:solidFill>
                <a:srgbClr val="005FA1"/>
              </a:solidFill>
            </a:endParaRPr>
          </a:p>
          <a:p>
            <a:pPr lvl="0" algn="just">
              <a:buFont typeface="Wingdings" charset="2"/>
              <a:buChar char="Ø"/>
            </a:pPr>
            <a:r>
              <a:rPr lang="es-MX" b="1" u="sng" dirty="0" smtClean="0">
                <a:solidFill>
                  <a:srgbClr val="005FA1"/>
                </a:solidFill>
              </a:rPr>
              <a:t>Continuar con las acciones de cooperación internacional para la implementación de la Res. 1325 (2000)</a:t>
            </a:r>
            <a:r>
              <a:rPr lang="es-MX" dirty="0" smtClean="0">
                <a:solidFill>
                  <a:srgbClr val="005FA1"/>
                </a:solidFill>
              </a:rPr>
              <a:t> en coordinación con las Agencias de Naciones Unidas y la sociedad civil. </a:t>
            </a:r>
            <a:endParaRPr lang="es-CL" dirty="0" smtClean="0">
              <a:solidFill>
                <a:srgbClr val="005FA1"/>
              </a:solidFill>
            </a:endParaRPr>
          </a:p>
          <a:p>
            <a:pPr lvl="0" algn="just"/>
            <a:endParaRPr lang="es-MX" b="1" dirty="0" smtClean="0">
              <a:solidFill>
                <a:srgbClr val="005FA1"/>
              </a:solidFill>
            </a:endParaRPr>
          </a:p>
          <a:p>
            <a:pPr algn="just">
              <a:buFont typeface="Wingdings" charset="2"/>
              <a:buChar char="Ø"/>
            </a:pPr>
            <a:r>
              <a:rPr lang="es-MX" b="1" u="sng" dirty="0" smtClean="0">
                <a:solidFill>
                  <a:srgbClr val="005FA1"/>
                </a:solidFill>
              </a:rPr>
              <a:t>Incorporación de otros Ministerios relacionados con el trabajo que debe desarrollarse para cumplir con el 2do PAN.</a:t>
            </a:r>
          </a:p>
          <a:p>
            <a:pPr algn="just"/>
            <a:endParaRPr lang="es-MX" b="1" u="sng" dirty="0" smtClean="0">
              <a:solidFill>
                <a:srgbClr val="005FA1"/>
              </a:solidFill>
            </a:endParaRPr>
          </a:p>
          <a:p>
            <a:pPr lvl="0" algn="just">
              <a:buFont typeface="Wingdings" charset="2"/>
              <a:buChar char="Ø"/>
            </a:pPr>
            <a:r>
              <a:rPr lang="es-MX" b="1" u="sng" dirty="0" smtClean="0">
                <a:solidFill>
                  <a:srgbClr val="005FA1"/>
                </a:solidFill>
              </a:rPr>
              <a:t>Potenciar la vinculación con la sociedad civil a través del observatorio ordenado por el 2do PAN.</a:t>
            </a:r>
          </a:p>
          <a:p>
            <a:pPr marL="0" lvl="0" indent="0" algn="just">
              <a:buNone/>
            </a:pPr>
            <a:endParaRPr lang="es-CL" dirty="0" smtClean="0"/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1901406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contenido"/>
          <p:cNvSpPr txBox="1">
            <a:spLocks/>
          </p:cNvSpPr>
          <p:nvPr/>
        </p:nvSpPr>
        <p:spPr>
          <a:xfrm>
            <a:off x="342591" y="2564904"/>
            <a:ext cx="448238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es-ES" sz="2500" b="1" dirty="0" smtClean="0">
                <a:solidFill>
                  <a:srgbClr val="005F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GRACIAS</a:t>
            </a:r>
          </a:p>
        </p:txBody>
      </p:sp>
      <p:pic>
        <p:nvPicPr>
          <p:cNvPr id="8" name="Picture 2" descr="D:\ASUNTOS INSTITUCIONALES\2015\-  1325 GENERO\Logos\logos-unidos_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52050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371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92888" cy="576064"/>
          </a:xfrm>
        </p:spPr>
        <p:txBody>
          <a:bodyPr/>
          <a:lstStyle/>
          <a:p>
            <a:pPr algn="ctr"/>
            <a:r>
              <a:rPr lang="es-MX" sz="2000" b="1" u="sng" dirty="0" smtClean="0"/>
              <a:t>LANZAMIENTO DEL 2DO </a:t>
            </a:r>
            <a:r>
              <a:rPr lang="es-ES" sz="2000" b="1" u="sng" dirty="0" smtClean="0">
                <a:solidFill>
                  <a:srgbClr val="005FA1"/>
                </a:solidFill>
              </a:rPr>
              <a:t>PLAN </a:t>
            </a:r>
            <a:r>
              <a:rPr lang="es-ES" sz="2000" b="1" u="sng" dirty="0">
                <a:solidFill>
                  <a:srgbClr val="005FA1"/>
                </a:solidFill>
              </a:rPr>
              <a:t>DE ACCION NACIONAL PARA LA IMPLEMENTACION DE LA RES. 1325 (2000) 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7992888" cy="5573216"/>
          </a:xfrm>
        </p:spPr>
        <p:txBody>
          <a:bodyPr>
            <a:noAutofit/>
          </a:bodyPr>
          <a:lstStyle/>
          <a:p>
            <a:pPr>
              <a:buNone/>
            </a:pPr>
            <a:endParaRPr lang="es-MX" sz="1800" dirty="0" smtClean="0">
              <a:solidFill>
                <a:srgbClr val="005FA1"/>
              </a:solidFill>
            </a:endParaRPr>
          </a:p>
          <a:p>
            <a:pPr>
              <a:buNone/>
            </a:pPr>
            <a:r>
              <a:rPr lang="es-MX" sz="1800" dirty="0" smtClean="0">
                <a:solidFill>
                  <a:srgbClr val="005FA1"/>
                </a:solidFill>
              </a:rPr>
              <a:t>9 de marzo de 2015</a:t>
            </a:r>
          </a:p>
          <a:p>
            <a:pPr>
              <a:buNone/>
            </a:pPr>
            <a:endParaRPr lang="es-MX" sz="1800" dirty="0"/>
          </a:p>
          <a:p>
            <a:pPr>
              <a:buNone/>
            </a:pPr>
            <a:endParaRPr lang="es-MX" sz="1800" dirty="0" smtClean="0"/>
          </a:p>
          <a:p>
            <a:pPr>
              <a:buNone/>
            </a:pPr>
            <a:endParaRPr lang="es-MX" sz="1800" dirty="0" smtClean="0"/>
          </a:p>
        </p:txBody>
      </p:sp>
      <p:grpSp>
        <p:nvGrpSpPr>
          <p:cNvPr id="2" name="1 Grupo"/>
          <p:cNvGrpSpPr/>
          <p:nvPr/>
        </p:nvGrpSpPr>
        <p:grpSpPr>
          <a:xfrm>
            <a:off x="827584" y="1628800"/>
            <a:ext cx="6487616" cy="4320480"/>
            <a:chOff x="827584" y="1628800"/>
            <a:chExt cx="6487616" cy="43204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628800"/>
              <a:ext cx="3096344" cy="432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634530"/>
              <a:ext cx="3391272" cy="431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7492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92888" cy="576064"/>
          </a:xfrm>
        </p:spPr>
        <p:txBody>
          <a:bodyPr/>
          <a:lstStyle/>
          <a:p>
            <a:r>
              <a:rPr lang="es-ES" b="1" dirty="0" smtClean="0">
                <a:solidFill>
                  <a:srgbClr val="005FA1"/>
                </a:solidFill>
              </a:rPr>
              <a:t>SEGUNDO PLAN DE ACCION NACIONAL PARA LA IMPLEMENTACION DE LA RES. 1325 (2000)  </a:t>
            </a:r>
            <a:endParaRPr lang="es-ES" b="1" dirty="0">
              <a:solidFill>
                <a:srgbClr val="005FA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5536" y="1916832"/>
            <a:ext cx="7992888" cy="3744416"/>
          </a:xfrm>
        </p:spPr>
        <p:txBody>
          <a:bodyPr>
            <a:noAutofit/>
          </a:bodyPr>
          <a:lstStyle/>
          <a:p>
            <a:pPr algn="just">
              <a:buFont typeface="Wingdings" charset="2"/>
              <a:buChar char="Ø"/>
            </a:pPr>
            <a:r>
              <a:rPr lang="es-ES" dirty="0" smtClean="0">
                <a:solidFill>
                  <a:srgbClr val="005FA1"/>
                </a:solidFill>
              </a:rPr>
              <a:t>Objetivo: Implementar la Resolución 1325 del Consejo de Seguridad de las Naciones Unidas a nivel nacional e intersectorial.</a:t>
            </a:r>
          </a:p>
          <a:p>
            <a:pPr marL="0" indent="0" algn="just">
              <a:buNone/>
            </a:pPr>
            <a:endParaRPr lang="es-ES" dirty="0" smtClean="0">
              <a:solidFill>
                <a:srgbClr val="005FA1"/>
              </a:solidFill>
            </a:endParaRPr>
          </a:p>
          <a:p>
            <a:pPr algn="just">
              <a:buFont typeface="Wingdings" charset="2"/>
              <a:buChar char="Ø"/>
            </a:pPr>
            <a:r>
              <a:rPr lang="es-ES" dirty="0" smtClean="0">
                <a:solidFill>
                  <a:srgbClr val="005FA1"/>
                </a:solidFill>
              </a:rPr>
              <a:t>Estructura: Cuatro ámbitos temáticos señalados en los informes del Secretario General de Naciones Unidas: </a:t>
            </a:r>
          </a:p>
          <a:p>
            <a:pPr marL="0" indent="0" algn="just">
              <a:buNone/>
            </a:pPr>
            <a:endParaRPr lang="es-ES" dirty="0" smtClean="0">
              <a:solidFill>
                <a:srgbClr val="005FA1"/>
              </a:solidFill>
            </a:endParaRPr>
          </a:p>
          <a:p>
            <a:pPr lvl="1" algn="just"/>
            <a:r>
              <a:rPr lang="es-ES" sz="2000" dirty="0" smtClean="0">
                <a:solidFill>
                  <a:srgbClr val="005FA1"/>
                </a:solidFill>
              </a:rPr>
              <a:t>Prevención</a:t>
            </a:r>
            <a:endParaRPr lang="es-ES" sz="2000" dirty="0">
              <a:solidFill>
                <a:srgbClr val="005FA1"/>
              </a:solidFill>
            </a:endParaRPr>
          </a:p>
          <a:p>
            <a:pPr lvl="1" algn="just"/>
            <a:r>
              <a:rPr lang="es-ES" sz="2000" dirty="0" smtClean="0">
                <a:solidFill>
                  <a:srgbClr val="005FA1"/>
                </a:solidFill>
              </a:rPr>
              <a:t>Participación</a:t>
            </a:r>
            <a:endParaRPr lang="es-ES" sz="2000" dirty="0">
              <a:solidFill>
                <a:srgbClr val="005FA1"/>
              </a:solidFill>
            </a:endParaRPr>
          </a:p>
          <a:p>
            <a:pPr lvl="1" algn="just"/>
            <a:r>
              <a:rPr lang="es-ES" sz="2000" dirty="0" smtClean="0">
                <a:solidFill>
                  <a:srgbClr val="005FA1"/>
                </a:solidFill>
              </a:rPr>
              <a:t>Protección </a:t>
            </a:r>
            <a:endParaRPr lang="es-ES" sz="2000" dirty="0">
              <a:solidFill>
                <a:srgbClr val="005FA1"/>
              </a:solidFill>
            </a:endParaRPr>
          </a:p>
          <a:p>
            <a:pPr lvl="1" algn="just"/>
            <a:r>
              <a:rPr lang="es-ES" sz="2000" dirty="0" smtClean="0">
                <a:solidFill>
                  <a:srgbClr val="005FA1"/>
                </a:solidFill>
              </a:rPr>
              <a:t>Socorro y Recuperación</a:t>
            </a:r>
          </a:p>
          <a:p>
            <a:pPr algn="just">
              <a:buNone/>
            </a:pPr>
            <a:endParaRPr lang="es-ES" sz="1800" b="1" dirty="0" smtClean="0"/>
          </a:p>
          <a:p>
            <a:pPr marL="647700" indent="-285750" algn="just">
              <a:spcBef>
                <a:spcPts val="0"/>
              </a:spcBef>
              <a:spcAft>
                <a:spcPts val="0"/>
              </a:spcAft>
              <a:buClr>
                <a:srgbClr val="005FA1"/>
              </a:buClr>
              <a:buNone/>
            </a:pPr>
            <a:endParaRPr lang="es-E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26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800" b="1" dirty="0" smtClean="0"/>
              <a:t>Características del Segundo Plan de Acción Nacional</a:t>
            </a:r>
            <a:endParaRPr lang="es-CL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</a:rPr>
              <a:t>Coordinación Intersectorial (Ministerios de Defensa Nacional, Relaciones Exteriores y SERNAM . Incorporación del Ministerio del Interior como participante).</a:t>
            </a:r>
          </a:p>
          <a:p>
            <a:pPr marL="0" indent="0" algn="just">
              <a:buNone/>
            </a:pPr>
            <a:endParaRPr lang="es-CL" dirty="0" smtClean="0">
              <a:solidFill>
                <a:srgbClr val="005FA1"/>
              </a:solidFill>
            </a:endParaRPr>
          </a:p>
          <a:p>
            <a:pPr algn="just"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</a:rPr>
              <a:t>Medición de avances a través de indicadores.</a:t>
            </a:r>
          </a:p>
          <a:p>
            <a:pPr algn="just"/>
            <a:endParaRPr lang="es-CL" dirty="0" smtClean="0">
              <a:solidFill>
                <a:srgbClr val="005FA1"/>
              </a:solidFill>
            </a:endParaRPr>
          </a:p>
          <a:p>
            <a:pPr algn="just"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</a:rPr>
              <a:t>Utilización de lineamientos del Consejo de Seguridad de Naciones Unidas.</a:t>
            </a:r>
          </a:p>
          <a:p>
            <a:pPr algn="just"/>
            <a:endParaRPr lang="es-CL" dirty="0" smtClean="0">
              <a:solidFill>
                <a:srgbClr val="005FA1"/>
              </a:solidFill>
            </a:endParaRPr>
          </a:p>
          <a:p>
            <a:pPr algn="just"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</a:rPr>
              <a:t>Nueva estructura para una mejor comprensión y control de logro de objetivos.</a:t>
            </a:r>
          </a:p>
          <a:p>
            <a:pPr marL="0" indent="0" algn="just">
              <a:buNone/>
            </a:pPr>
            <a:endParaRPr lang="es-CL" dirty="0" smtClean="0">
              <a:solidFill>
                <a:srgbClr val="005FA1"/>
              </a:solidFill>
            </a:endParaRPr>
          </a:p>
          <a:p>
            <a:pPr algn="just"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</a:rPr>
              <a:t>Trabajo con la sociedad civil.</a:t>
            </a:r>
          </a:p>
          <a:p>
            <a:pPr marL="0" indent="0">
              <a:buNone/>
            </a:pPr>
            <a:endParaRPr lang="es-CL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92888" cy="576064"/>
          </a:xfrm>
        </p:spPr>
        <p:txBody>
          <a:bodyPr/>
          <a:lstStyle/>
          <a:p>
            <a:pPr algn="ctr"/>
            <a:r>
              <a:rPr lang="es-MX" sz="2800" b="1" dirty="0"/>
              <a:t>MESA INTERMINISTERIAL</a:t>
            </a:r>
            <a:endParaRPr lang="es-ES" sz="2800" b="1" dirty="0">
              <a:solidFill>
                <a:srgbClr val="005FA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7992888" cy="37444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dirty="0" smtClean="0">
                <a:solidFill>
                  <a:srgbClr val="005FA1"/>
                </a:solidFill>
              </a:rPr>
              <a:t>Coordinación a través de un </a:t>
            </a:r>
            <a:r>
              <a:rPr lang="es-CL" b="1" dirty="0" smtClean="0">
                <a:solidFill>
                  <a:srgbClr val="005FA1"/>
                </a:solidFill>
              </a:rPr>
              <a:t>Comité Interministerial </a:t>
            </a:r>
            <a:r>
              <a:rPr lang="es-CL" dirty="0" smtClean="0">
                <a:solidFill>
                  <a:srgbClr val="005FA1"/>
                </a:solidFill>
              </a:rPr>
              <a:t>compuesto por el Ministerio de Defensa, Ministerio de Relaciones Exteriores y Ministerio de la Mujer y la Equidad de Género. Debe contar con atribuciones tales como: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rgbClr val="005FA1"/>
                </a:solidFill>
              </a:rPr>
              <a:t>	Planificar actividades.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CL" dirty="0" smtClean="0">
              <a:solidFill>
                <a:srgbClr val="005FA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dirty="0">
                <a:solidFill>
                  <a:srgbClr val="005FA1"/>
                </a:solidFill>
              </a:rPr>
              <a:t>	</a:t>
            </a:r>
            <a:r>
              <a:rPr lang="es-CL" dirty="0" smtClean="0">
                <a:solidFill>
                  <a:srgbClr val="005FA1"/>
                </a:solidFill>
              </a:rPr>
              <a:t>Requerir información.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CL" dirty="0" smtClean="0">
              <a:solidFill>
                <a:srgbClr val="005FA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dirty="0">
                <a:solidFill>
                  <a:srgbClr val="005FA1"/>
                </a:solidFill>
              </a:rPr>
              <a:t>	</a:t>
            </a:r>
            <a:r>
              <a:rPr lang="es-CL" dirty="0" smtClean="0">
                <a:solidFill>
                  <a:srgbClr val="005FA1"/>
                </a:solidFill>
              </a:rPr>
              <a:t>Elaborar informes periódicos.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CL" dirty="0" smtClean="0">
              <a:solidFill>
                <a:srgbClr val="005FA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dirty="0">
                <a:solidFill>
                  <a:srgbClr val="005FA1"/>
                </a:solidFill>
              </a:rPr>
              <a:t>	</a:t>
            </a:r>
            <a:r>
              <a:rPr lang="es-CL" dirty="0" smtClean="0">
                <a:solidFill>
                  <a:srgbClr val="005FA1"/>
                </a:solidFill>
              </a:rPr>
              <a:t>Hacer seguimiento de los avances de los compromisos.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CL" dirty="0" smtClean="0">
              <a:solidFill>
                <a:srgbClr val="005FA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dirty="0">
                <a:solidFill>
                  <a:srgbClr val="005FA1"/>
                </a:solidFill>
              </a:rPr>
              <a:t>	</a:t>
            </a:r>
            <a:r>
              <a:rPr lang="es-CL" dirty="0" smtClean="0">
                <a:solidFill>
                  <a:srgbClr val="005FA1"/>
                </a:solidFill>
              </a:rPr>
              <a:t>Poner a disposición de la sociedad civil información respecto del PAN.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CL" dirty="0" smtClean="0">
              <a:solidFill>
                <a:srgbClr val="005FA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dirty="0">
                <a:solidFill>
                  <a:srgbClr val="005FA1"/>
                </a:solidFill>
              </a:rPr>
              <a:t>	</a:t>
            </a:r>
            <a:r>
              <a:rPr lang="es-CL" dirty="0" smtClean="0">
                <a:solidFill>
                  <a:srgbClr val="005FA1"/>
                </a:solidFill>
              </a:rPr>
              <a:t>Revisar y actualizar los contenidos e indicadores del PAN.</a:t>
            </a:r>
          </a:p>
          <a:p>
            <a:pPr marL="0" indent="0" algn="just">
              <a:buNone/>
            </a:pPr>
            <a:endParaRPr lang="es-CL" sz="1800" dirty="0">
              <a:solidFill>
                <a:srgbClr val="005FA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1950" indent="0" algn="just">
              <a:spcBef>
                <a:spcPts val="0"/>
              </a:spcBef>
              <a:spcAft>
                <a:spcPts val="0"/>
              </a:spcAft>
              <a:buClr>
                <a:srgbClr val="005FA1"/>
              </a:buClr>
              <a:buNone/>
            </a:pPr>
            <a:r>
              <a:rPr lang="es-CL" sz="1800" dirty="0" smtClean="0">
                <a:solidFill>
                  <a:srgbClr val="005FA1"/>
                </a:solidFill>
              </a:rPr>
              <a:t> </a:t>
            </a:r>
            <a:endParaRPr lang="es-ES" sz="1800" dirty="0">
              <a:solidFill>
                <a:srgbClr val="005FA1"/>
              </a:solidFill>
            </a:endParaRPr>
          </a:p>
          <a:p>
            <a:pPr marL="647700" indent="-285750" algn="just">
              <a:spcBef>
                <a:spcPts val="0"/>
              </a:spcBef>
              <a:spcAft>
                <a:spcPts val="0"/>
              </a:spcAft>
              <a:buClr>
                <a:srgbClr val="005FA1"/>
              </a:buClr>
              <a:buFont typeface="Wingdings" panose="05000000000000000000" pitchFamily="2" charset="2"/>
              <a:buChar char="§"/>
            </a:pPr>
            <a:endParaRPr lang="es-E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07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92888" cy="576064"/>
          </a:xfrm>
        </p:spPr>
        <p:txBody>
          <a:bodyPr/>
          <a:lstStyle/>
          <a:p>
            <a:pPr algn="ctr"/>
            <a:r>
              <a:rPr lang="es-MX" sz="2800" b="1" dirty="0" smtClean="0"/>
              <a:t>MESA INTERMINISTERIAL</a:t>
            </a:r>
            <a:endParaRPr lang="es-ES" sz="2800" b="1" dirty="0">
              <a:solidFill>
                <a:srgbClr val="005FA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7992888" cy="3744416"/>
          </a:xfrm>
          <a:noFill/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5FA1"/>
              </a:buClr>
              <a:buNone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CL" dirty="0" smtClean="0">
                <a:solidFill>
                  <a:srgbClr val="005FA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partir del lanzamiento del Segundo PAN se han realizado reuniones periódicas e impulsado distintas actividades para dar cumplimiento  a dicho PAN: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5FA1"/>
              </a:buClr>
              <a:buNone/>
            </a:pPr>
            <a:endParaRPr lang="es-CL" dirty="0" smtClean="0">
              <a:solidFill>
                <a:srgbClr val="005FA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5FA1"/>
              </a:buClr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 Reunión con punto focal de género en Haití.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5FA1"/>
              </a:buClr>
              <a:buFont typeface="Wingdings" charset="2"/>
              <a:buChar char="Ø"/>
            </a:pPr>
            <a:endParaRPr lang="es-CL" dirty="0" smtClean="0">
              <a:solidFill>
                <a:srgbClr val="005FA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5FA1"/>
              </a:buClr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Taller de formación en género y seguridad y la implementación de la 	    	   Resolución 1325 (junto a CEPAL y UNFPA).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5FA1"/>
              </a:buClr>
              <a:buFont typeface="Wingdings" charset="2"/>
              <a:buChar char="Ø"/>
            </a:pPr>
            <a:endParaRPr lang="es-CL" dirty="0" smtClean="0">
              <a:solidFill>
                <a:srgbClr val="005FA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5FA1"/>
              </a:buClr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Taller en la Academia de Guerra del Ejército.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5FA1"/>
              </a:buClr>
              <a:buFont typeface="Wingdings" charset="2"/>
              <a:buChar char="Ø"/>
            </a:pPr>
            <a:endParaRPr lang="es-CL" dirty="0" smtClean="0">
              <a:solidFill>
                <a:srgbClr val="005FA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5FA1"/>
              </a:buClr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Apoyo en el taller de homologación de conceptos de género realizado   	en el Seminario sobre perspectiva de género en la educación militar 	(CDS-UNASUR).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5FA1"/>
              </a:buClr>
              <a:buFont typeface="Wingdings" charset="2"/>
              <a:buChar char="Ø"/>
            </a:pPr>
            <a:endParaRPr lang="es-CL" dirty="0" smtClean="0">
              <a:solidFill>
                <a:srgbClr val="005FA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5FA1"/>
              </a:buClr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Recopilación de información y evaluación de los avances del plan.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Clr>
                <a:srgbClr val="005FA1"/>
              </a:buClr>
              <a:buNone/>
            </a:pPr>
            <a:r>
              <a:rPr lang="es-CL" sz="1800" dirty="0">
                <a:solidFill>
                  <a:srgbClr val="005FA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5FA1"/>
              </a:buClr>
              <a:buNone/>
            </a:pPr>
            <a:endParaRPr lang="es-CL" sz="1800" dirty="0">
              <a:solidFill>
                <a:srgbClr val="005FA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1950" indent="0" algn="just">
              <a:spcBef>
                <a:spcPts val="0"/>
              </a:spcBef>
              <a:spcAft>
                <a:spcPts val="0"/>
              </a:spcAft>
              <a:buClr>
                <a:srgbClr val="005FA1"/>
              </a:buClr>
              <a:buNone/>
            </a:pPr>
            <a:r>
              <a:rPr lang="es-CL" sz="1800" dirty="0" smtClean="0">
                <a:solidFill>
                  <a:srgbClr val="005FA1"/>
                </a:solidFill>
              </a:rPr>
              <a:t> </a:t>
            </a:r>
            <a:endParaRPr lang="es-ES" sz="1800" dirty="0">
              <a:solidFill>
                <a:srgbClr val="005FA1"/>
              </a:solidFill>
            </a:endParaRPr>
          </a:p>
          <a:p>
            <a:pPr marL="647700" indent="-285750" algn="just">
              <a:spcBef>
                <a:spcPts val="0"/>
              </a:spcBef>
              <a:spcAft>
                <a:spcPts val="0"/>
              </a:spcAft>
              <a:buClr>
                <a:srgbClr val="005FA1"/>
              </a:buClr>
              <a:buFont typeface="Wingdings" panose="05000000000000000000" pitchFamily="2" charset="2"/>
              <a:buChar char="§"/>
            </a:pPr>
            <a:endParaRPr lang="es-ES" sz="1800" dirty="0" smtClean="0">
              <a:solidFill>
                <a:srgbClr val="005F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06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3200" b="1" dirty="0" smtClean="0"/>
              <a:t>Estadísticas DPKO septiembre 2015</a:t>
            </a:r>
            <a:endParaRPr lang="es-ES" sz="32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s-CL" sz="2400" dirty="0" smtClean="0">
                <a:solidFill>
                  <a:srgbClr val="005FA1"/>
                </a:solidFill>
              </a:rPr>
              <a:t>18 misiones de Naciones Unidas</a:t>
            </a:r>
          </a:p>
          <a:p>
            <a:pPr>
              <a:buFont typeface="Wingdings" charset="2"/>
              <a:buChar char="Ø"/>
            </a:pPr>
            <a:r>
              <a:rPr lang="es-CL" sz="2400" dirty="0" smtClean="0">
                <a:solidFill>
                  <a:srgbClr val="005FA1"/>
                </a:solidFill>
              </a:rPr>
              <a:t>105.480 integrantes de las fuerzas militares y policiales (incluye observadores / expertos militares)</a:t>
            </a:r>
          </a:p>
          <a:p>
            <a:pPr>
              <a:buFont typeface="Wingdings" charset="2"/>
              <a:buChar char="Ø"/>
            </a:pPr>
            <a:r>
              <a:rPr lang="en-US" sz="2400" dirty="0" smtClean="0">
                <a:solidFill>
                  <a:srgbClr val="005FA1"/>
                </a:solidFill>
              </a:rPr>
              <a:t>101.072 hombres (95,8 %)</a:t>
            </a:r>
          </a:p>
          <a:p>
            <a:pPr>
              <a:buFont typeface="Wingdings" charset="2"/>
              <a:buChar char="Ø"/>
            </a:pPr>
            <a:r>
              <a:rPr lang="es-CL" sz="2400" dirty="0" smtClean="0">
                <a:solidFill>
                  <a:srgbClr val="005FA1"/>
                </a:solidFill>
              </a:rPr>
              <a:t>4.408 mujeres (4.2 %)</a:t>
            </a:r>
          </a:p>
          <a:p>
            <a:endParaRPr lang="es-ES" dirty="0"/>
          </a:p>
        </p:txBody>
      </p:sp>
      <p:graphicFrame>
        <p:nvGraphicFramePr>
          <p:cNvPr id="9" name="4 Gráfic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4000" dirty="0" smtClean="0"/>
              <a:t>MINUSTAH</a:t>
            </a:r>
            <a:endParaRPr lang="es-ES" sz="4000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s-CL" dirty="0" smtClean="0">
                <a:solidFill>
                  <a:srgbClr val="005FA1"/>
                </a:solidFill>
              </a:rPr>
              <a:t>Aumenta la proporción:</a:t>
            </a:r>
          </a:p>
          <a:p>
            <a:pPr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</a:rPr>
              <a:t>4807 personas desplegadas, policías y militares.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005FA1"/>
                </a:solidFill>
              </a:rPr>
              <a:t>4460 hombres ( 92,8%)</a:t>
            </a:r>
          </a:p>
          <a:p>
            <a:pPr>
              <a:buFont typeface="Wingdings" charset="2"/>
              <a:buChar char="Ø"/>
            </a:pPr>
            <a:r>
              <a:rPr lang="es-CL" dirty="0" smtClean="0">
                <a:solidFill>
                  <a:srgbClr val="005FA1"/>
                </a:solidFill>
              </a:rPr>
              <a:t>347 mujeres ( 7.2%)</a:t>
            </a:r>
          </a:p>
          <a:p>
            <a:pPr>
              <a:buNone/>
            </a:pPr>
            <a:endParaRPr lang="es-ES" dirty="0"/>
          </a:p>
        </p:txBody>
      </p:sp>
      <p:graphicFrame>
        <p:nvGraphicFramePr>
          <p:cNvPr id="8" name="3 Gráfic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800" b="1" dirty="0" smtClean="0"/>
              <a:t>CHILE EN OPERACIONES DE PAZ</a:t>
            </a:r>
            <a:endParaRPr lang="es-CL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 smtClean="0">
                <a:solidFill>
                  <a:srgbClr val="005FA1"/>
                </a:solidFill>
              </a:rPr>
              <a:t>Chile contribuye con personal desplegado en Haití, en la MINUSTAH (Misión de Estabilización de las Naciones Unidas en Haití); en la UNFICYP (Fuerza de las Naciones Unidas para el Mantenimiento de la Paz en Chipre); UNMOGIP (Grupo de Observadores Militares de las Naciones Unidas en la India y el Pakistán); en la ONUVT (Organismo de las Naciones Unidas para la Vigilancia de la Tregua); y en la Misión de la Unión Europea en Bosnia (EUFOR-ALTHEA).</a:t>
            </a:r>
          </a:p>
          <a:p>
            <a:pPr marL="0" indent="0" algn="just">
              <a:buNone/>
            </a:pPr>
            <a:r>
              <a:rPr lang="es-ES" dirty="0" smtClean="0">
                <a:solidFill>
                  <a:srgbClr val="005FA1"/>
                </a:solidFill>
              </a:rPr>
              <a:t> </a:t>
            </a:r>
            <a:endParaRPr lang="en-US" dirty="0" smtClean="0">
              <a:solidFill>
                <a:srgbClr val="005FA1"/>
              </a:solidFill>
            </a:endParaRPr>
          </a:p>
          <a:p>
            <a:pPr marL="0" indent="0" algn="just">
              <a:buNone/>
            </a:pPr>
            <a:r>
              <a:rPr lang="es-ES" dirty="0" smtClean="0">
                <a:solidFill>
                  <a:srgbClr val="005FA1"/>
                </a:solidFill>
              </a:rPr>
              <a:t>Chile en la actualidad mantiene personal femenino desplegado en MINUSTAH y en Bosnia, las que representan un 2,5% del total del personal desplegado.</a:t>
            </a:r>
            <a:endParaRPr lang="en-US" dirty="0" smtClean="0">
              <a:solidFill>
                <a:srgbClr val="005FA1"/>
              </a:solidFill>
            </a:endParaRPr>
          </a:p>
          <a:p>
            <a:pPr marL="0" indent="0" algn="just">
              <a:buNone/>
            </a:pPr>
            <a:endParaRPr lang="es-ES" dirty="0" smtClean="0">
              <a:solidFill>
                <a:srgbClr val="005FA1"/>
              </a:solidFill>
            </a:endParaRPr>
          </a:p>
          <a:p>
            <a:pPr marL="0" indent="0" algn="just">
              <a:buNone/>
            </a:pPr>
            <a:r>
              <a:rPr lang="es-ES" dirty="0" smtClean="0">
                <a:solidFill>
                  <a:srgbClr val="005FA1"/>
                </a:solidFill>
              </a:rPr>
              <a:t>Desde 2004 a la fecha, 231 mujeres peacekeepers han integrado las fuerzas de paz de nuestro país.</a:t>
            </a:r>
            <a:endParaRPr lang="en-US" dirty="0" smtClean="0">
              <a:solidFill>
                <a:srgbClr val="005FA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-gobti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gob</Template>
  <TotalTime>575</TotalTime>
  <Words>1146</Words>
  <Application>Microsoft Office PowerPoint</Application>
  <PresentationFormat>Presentación en pantalla (4:3)</PresentationFormat>
  <Paragraphs>139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gob</vt:lpstr>
      <vt:lpstr>2_Office Theme</vt:lpstr>
      <vt:lpstr>Office Theme</vt:lpstr>
      <vt:lpstr>Tema-gobtib</vt:lpstr>
      <vt:lpstr>3_Office Theme</vt:lpstr>
      <vt:lpstr>1_Office Theme</vt:lpstr>
      <vt:lpstr>Presentación de PowerPoint</vt:lpstr>
      <vt:lpstr>LANZAMIENTO DEL 2DO PLAN DE ACCION NACIONAL PARA LA IMPLEMENTACION DE LA RES. 1325 (2000) </vt:lpstr>
      <vt:lpstr>SEGUNDO PLAN DE ACCION NACIONAL PARA LA IMPLEMENTACION DE LA RES. 1325 (2000)  </vt:lpstr>
      <vt:lpstr>Características del Segundo Plan de Acción Nacional</vt:lpstr>
      <vt:lpstr>MESA INTERMINISTERIAL</vt:lpstr>
      <vt:lpstr>MESA INTERMINISTERIAL</vt:lpstr>
      <vt:lpstr>Estadísticas DPKO septiembre 2015</vt:lpstr>
      <vt:lpstr>MINUSTAH</vt:lpstr>
      <vt:lpstr>CHILE EN OPERACIONES DE PAZ</vt:lpstr>
      <vt:lpstr>EVALUACIÓN GENERAL SEGUNDO PLAN DE ACCION NACIONAL RESOLUCION CSNU 1325 (2000)</vt:lpstr>
      <vt:lpstr>EVALUACION PRELIMINAR DE AVANCE EN EL CUMPLIMIENTO DEL 2° PLAN DE ACCION NACIONAL </vt:lpstr>
      <vt:lpstr>EVALUACIÓN GENERAL SEGUNDO PLAN DE ACCION NACIONAL RESOLUCION CSNU 1325 (2000)</vt:lpstr>
      <vt:lpstr>EVALUACIÓN GENERAL SEGUNDO PLAN DE ACCION NACIONAL RESOLUCION CSNU 1325 (2000)</vt:lpstr>
      <vt:lpstr>EVALUACIÓN GENERAL SEGUNDO PLAN DE ACCION NACIONAL RESOLUCION CSNU 1325 (2000)</vt:lpstr>
      <vt:lpstr>EVALUACIÓN GENERAL SEGUNDO PLAN DE ACCION NACIONAL RESOLUCION CSNU 1325 (2000)</vt:lpstr>
      <vt:lpstr>DESAFÍOS</vt:lpstr>
      <vt:lpstr>DESAFÍOS</vt:lpstr>
      <vt:lpstr>DESAFÍOS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Mario Polloni Contardo</dc:creator>
  <cp:lastModifiedBy>Lorena Henriquez</cp:lastModifiedBy>
  <cp:revision>65</cp:revision>
  <cp:lastPrinted>2015-11-06T13:33:25Z</cp:lastPrinted>
  <dcterms:created xsi:type="dcterms:W3CDTF">2015-11-03T20:43:34Z</dcterms:created>
  <dcterms:modified xsi:type="dcterms:W3CDTF">2015-11-09T19:57:44Z</dcterms:modified>
</cp:coreProperties>
</file>